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77" r:id="rId4"/>
    <p:sldId id="257" r:id="rId5"/>
    <p:sldId id="267" r:id="rId6"/>
    <p:sldId id="258" r:id="rId7"/>
    <p:sldId id="268" r:id="rId8"/>
    <p:sldId id="259" r:id="rId9"/>
    <p:sldId id="269" r:id="rId10"/>
    <p:sldId id="260" r:id="rId11"/>
    <p:sldId id="270" r:id="rId12"/>
    <p:sldId id="261" r:id="rId13"/>
    <p:sldId id="271" r:id="rId14"/>
    <p:sldId id="262" r:id="rId15"/>
    <p:sldId id="272" r:id="rId16"/>
    <p:sldId id="263" r:id="rId17"/>
    <p:sldId id="273" r:id="rId18"/>
    <p:sldId id="264" r:id="rId19"/>
    <p:sldId id="274" r:id="rId20"/>
    <p:sldId id="275" r:id="rId21"/>
    <p:sldId id="276" r:id="rId22"/>
    <p:sldId id="288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10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1/7/16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Technology &amp; The Great War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was World War I different from previous wars?</a:t>
            </a:r>
          </a:p>
          <a:p>
            <a:r>
              <a:rPr lang="en-US" dirty="0" smtClean="0"/>
              <a:t>Why was it different?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213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7678" r="-17678"/>
          <a:stretch>
            <a:fillRect/>
          </a:stretch>
        </p:blipFill>
        <p:spPr>
          <a:xfrm>
            <a:off x="190194" y="1333500"/>
            <a:ext cx="8953806" cy="4965698"/>
          </a:xfrm>
        </p:spPr>
      </p:pic>
    </p:spTree>
    <p:extLst>
      <p:ext uri="{BB962C8B-B14F-4D97-AF65-F5344CB8AC3E}">
        <p14:creationId xmlns:p14="http://schemas.microsoft.com/office/powerpoint/2010/main" val="3432110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Flamethrower</a:t>
            </a:r>
            <a:endParaRPr lang="en-US" dirty="0"/>
          </a:p>
        </p:txBody>
      </p:sp>
      <p:pic>
        <p:nvPicPr>
          <p:cNvPr id="4" name="Content Placeholder 3" descr="Screen Shot 2016-01-07 at 3.09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5" b="-11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8109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579" r="-18579"/>
          <a:stretch>
            <a:fillRect/>
          </a:stretch>
        </p:blipFill>
        <p:spPr>
          <a:xfrm>
            <a:off x="75696" y="1269999"/>
            <a:ext cx="9068304" cy="5029197"/>
          </a:xfrm>
        </p:spPr>
      </p:pic>
    </p:spTree>
    <p:extLst>
      <p:ext uri="{BB962C8B-B14F-4D97-AF65-F5344CB8AC3E}">
        <p14:creationId xmlns:p14="http://schemas.microsoft.com/office/powerpoint/2010/main" val="1381305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Gun</a:t>
            </a:r>
            <a:endParaRPr lang="en-US" dirty="0"/>
          </a:p>
        </p:txBody>
      </p:sp>
      <p:pic>
        <p:nvPicPr>
          <p:cNvPr id="4" name="Content Placeholder 3" descr="Screen Shot 2016-01-07 at 3.1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02" b="-42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7265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23F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7099" r="-70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5178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Poison Gas</a:t>
            </a:r>
            <a:endParaRPr lang="en-US" dirty="0"/>
          </a:p>
        </p:txBody>
      </p:sp>
      <p:pic>
        <p:nvPicPr>
          <p:cNvPr id="4" name="Content Placeholder 3" descr="Screen Shot 2016-01-07 at 3.10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" r="-5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08438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18" b="7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9044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Submarine</a:t>
            </a:r>
            <a:endParaRPr lang="en-US" dirty="0"/>
          </a:p>
        </p:txBody>
      </p:sp>
      <p:pic>
        <p:nvPicPr>
          <p:cNvPr id="4" name="Content Placeholder 3" descr="Screen Shot 2016-01-07 at 3.10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8" b="-3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5437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69045" r="-69045"/>
          <a:stretch>
            <a:fillRect/>
          </a:stretch>
        </p:blipFill>
        <p:spPr>
          <a:xfrm>
            <a:off x="-275600" y="1022350"/>
            <a:ext cx="9800600" cy="5435322"/>
          </a:xfrm>
        </p:spPr>
      </p:pic>
    </p:spTree>
    <p:extLst>
      <p:ext uri="{BB962C8B-B14F-4D97-AF65-F5344CB8AC3E}">
        <p14:creationId xmlns:p14="http://schemas.microsoft.com/office/powerpoint/2010/main" val="2699665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Tank</a:t>
            </a:r>
            <a:endParaRPr lang="en-US" dirty="0"/>
          </a:p>
        </p:txBody>
      </p:sp>
      <p:pic>
        <p:nvPicPr>
          <p:cNvPr id="4" name="Content Placeholder 3" descr="Screen Shot 2016-01-07 at 3.10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3" r="-18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47083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From what you know about The Great War answer the following questions to the best of your ability:</a:t>
            </a:r>
          </a:p>
          <a:p>
            <a:r>
              <a:rPr lang="en-US" sz="3200" dirty="0" smtClean="0"/>
              <a:t>How was the Great War different from other wars before it?</a:t>
            </a:r>
          </a:p>
          <a:p>
            <a:r>
              <a:rPr lang="en-US" sz="3200" dirty="0" smtClean="0"/>
              <a:t>What caused these differences?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75253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23H</a:t>
            </a:r>
            <a:endParaRPr lang="en-US" dirty="0"/>
          </a:p>
        </p:txBody>
      </p:sp>
      <p:pic>
        <p:nvPicPr>
          <p:cNvPr id="4" name="Content Placeholder 3" descr="Screen Shot 2016-01-07 at 3.15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915" r="-58915"/>
          <a:stretch>
            <a:fillRect/>
          </a:stretch>
        </p:blipFill>
        <p:spPr>
          <a:xfrm>
            <a:off x="-285750" y="1260322"/>
            <a:ext cx="9715500" cy="5388126"/>
          </a:xfrm>
        </p:spPr>
      </p:pic>
    </p:spTree>
    <p:extLst>
      <p:ext uri="{BB962C8B-B14F-4D97-AF65-F5344CB8AC3E}">
        <p14:creationId xmlns:p14="http://schemas.microsoft.com/office/powerpoint/2010/main" val="4123916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Trench System</a:t>
            </a:r>
            <a:endParaRPr lang="en-US" dirty="0"/>
          </a:p>
        </p:txBody>
      </p:sp>
      <p:pic>
        <p:nvPicPr>
          <p:cNvPr id="4" name="Content Placeholder 3" descr="Screen Shot 2016-01-07 at 3.10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7" r="-28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6029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each primary source excerpt</a:t>
            </a:r>
          </a:p>
          <a:p>
            <a:pPr lvl="1"/>
            <a:r>
              <a:rPr lang="en-US" sz="2800" dirty="0" smtClean="0"/>
              <a:t>Read the excerpts</a:t>
            </a:r>
          </a:p>
          <a:p>
            <a:pPr lvl="1"/>
            <a:r>
              <a:rPr lang="en-US" sz="2800" dirty="0" smtClean="0"/>
              <a:t>Identify important information</a:t>
            </a:r>
          </a:p>
          <a:p>
            <a:pPr lvl="1"/>
            <a:r>
              <a:rPr lang="en-US" sz="2800" dirty="0" smtClean="0"/>
              <a:t>Compare the excerpt to your notes on the different technologies of the war.</a:t>
            </a:r>
          </a:p>
          <a:p>
            <a:pPr lvl="1"/>
            <a:r>
              <a:rPr lang="en-US" sz="2800" dirty="0" smtClean="0"/>
              <a:t>Evaluate information in order to develop a hypothesis with support as to which technology the excerpt represents.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1926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1: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enemy battle-cruisers came up very rapidly, and must have made a speed of </a:t>
            </a:r>
            <a:r>
              <a:rPr lang="en-US" dirty="0" err="1" smtClean="0"/>
              <a:t>atleast</a:t>
            </a:r>
            <a:r>
              <a:rPr lang="en-US" dirty="0" smtClean="0"/>
              <a:t> </a:t>
            </a:r>
            <a:r>
              <a:rPr lang="en-US" dirty="0"/>
              <a:t>26 knots . . . The enemy had separated and formed two groups, the leading </a:t>
            </a:r>
            <a:r>
              <a:rPr lang="en-US" dirty="0" err="1" smtClean="0"/>
              <a:t>onehaving</a:t>
            </a:r>
            <a:r>
              <a:rPr lang="en-US" dirty="0" smtClean="0"/>
              <a:t> </a:t>
            </a:r>
            <a:r>
              <a:rPr lang="en-US" dirty="0"/>
              <a:t>three, and the other two ships. They were trying to keep at the farthest </a:t>
            </a:r>
            <a:r>
              <a:rPr lang="en-US" dirty="0" smtClean="0"/>
              <a:t>firing distance </a:t>
            </a:r>
            <a:r>
              <a:rPr lang="en-US" dirty="0"/>
              <a:t>. . . The enemy </a:t>
            </a:r>
            <a:r>
              <a:rPr lang="en-US" dirty="0" err="1"/>
              <a:t>battlecruisers</a:t>
            </a:r>
            <a:r>
              <a:rPr lang="en-US" dirty="0"/>
              <a:t> then turned at once to a northerly course to . . </a:t>
            </a:r>
            <a:r>
              <a:rPr lang="en-US" dirty="0" smtClean="0"/>
              <a:t>.turn </a:t>
            </a:r>
            <a:r>
              <a:rPr lang="en-US" dirty="0"/>
              <a:t>on the </a:t>
            </a:r>
            <a:r>
              <a:rPr lang="en-US" dirty="0" err="1"/>
              <a:t>Blücher</a:t>
            </a:r>
            <a:r>
              <a:rPr lang="en-US" dirty="0"/>
              <a:t> . . . Very soon after her engines were damaged another </a:t>
            </a:r>
            <a:r>
              <a:rPr lang="en-US" dirty="0" smtClean="0"/>
              <a:t>shot caused </a:t>
            </a:r>
            <a:r>
              <a:rPr lang="en-US" dirty="0"/>
              <a:t>an explosion and a fire . . . the </a:t>
            </a:r>
            <a:r>
              <a:rPr lang="en-US" dirty="0" err="1"/>
              <a:t>Blücher</a:t>
            </a:r>
            <a:r>
              <a:rPr lang="en-US" dirty="0"/>
              <a:t> was sunk.</a:t>
            </a:r>
          </a:p>
          <a:p>
            <a:pPr>
              <a:buFont typeface="Arial"/>
              <a:buChar char="•"/>
            </a:pPr>
            <a:r>
              <a:rPr lang="en-US" dirty="0"/>
              <a:t>—Manfred von </a:t>
            </a:r>
            <a:r>
              <a:rPr lang="en-US" dirty="0" err="1"/>
              <a:t>Richthofen</a:t>
            </a:r>
            <a:r>
              <a:rPr lang="en-US" dirty="0"/>
              <a:t>, Der Rote </a:t>
            </a:r>
            <a:r>
              <a:rPr lang="en-US" dirty="0" err="1"/>
              <a:t>Kampfflieger</a:t>
            </a:r>
            <a:r>
              <a:rPr lang="en-US" dirty="0"/>
              <a:t> (The Red Fighter Pilot), 1917</a:t>
            </a:r>
          </a:p>
        </p:txBody>
      </p:sp>
    </p:spTree>
    <p:extLst>
      <p:ext uri="{BB962C8B-B14F-4D97-AF65-F5344CB8AC3E}">
        <p14:creationId xmlns:p14="http://schemas.microsoft.com/office/powerpoint/2010/main" val="2128316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We heard strange throbbing noises, and lumbering [moving] slowly towards us </a:t>
            </a:r>
            <a:r>
              <a:rPr lang="en-US" dirty="0" smtClean="0"/>
              <a:t>came three </a:t>
            </a:r>
            <a:r>
              <a:rPr lang="en-US" dirty="0"/>
              <a:t>huge mechanical monsters such as we had never seen before . . . Big </a:t>
            </a:r>
            <a:r>
              <a:rPr lang="en-US" dirty="0" smtClean="0"/>
              <a:t>metal things </a:t>
            </a:r>
            <a:r>
              <a:rPr lang="en-US" dirty="0"/>
              <a:t>they were, with two sets of caterpillar wheels that went right round the </a:t>
            </a:r>
            <a:r>
              <a:rPr lang="en-US" dirty="0" smtClean="0"/>
              <a:t>body. There </a:t>
            </a:r>
            <a:r>
              <a:rPr lang="en-US" dirty="0"/>
              <a:t>was a bulge on each side with a door in the bulging part, and machine-guns </a:t>
            </a:r>
            <a:r>
              <a:rPr lang="en-US" dirty="0" smtClean="0"/>
              <a:t>on swivels </a:t>
            </a:r>
            <a:r>
              <a:rPr lang="en-US" dirty="0"/>
              <a:t>poked out from either side . . . There they sat, squat [thick] monstrous </a:t>
            </a:r>
            <a:r>
              <a:rPr lang="en-US" dirty="0" smtClean="0"/>
              <a:t>things . </a:t>
            </a:r>
            <a:r>
              <a:rPr lang="en-US" dirty="0"/>
              <a:t>. . crushing the sides of our trench . . . [and] with their machine-guns </a:t>
            </a:r>
            <a:r>
              <a:rPr lang="en-US" dirty="0" smtClean="0"/>
              <a:t>swiveling around </a:t>
            </a:r>
            <a:r>
              <a:rPr lang="en-US" dirty="0"/>
              <a:t>and firing like mad.</a:t>
            </a:r>
          </a:p>
          <a:p>
            <a:pPr>
              <a:buFont typeface="Arial"/>
              <a:buChar char="•"/>
            </a:pPr>
            <a:r>
              <a:rPr lang="en-US" dirty="0"/>
              <a:t>—Bert Cheney, An Account of the First Tanks in Action, 1916</a:t>
            </a:r>
          </a:p>
        </p:txBody>
      </p:sp>
    </p:spTree>
    <p:extLst>
      <p:ext uri="{BB962C8B-B14F-4D97-AF65-F5344CB8AC3E}">
        <p14:creationId xmlns:p14="http://schemas.microsoft.com/office/powerpoint/2010/main" val="3650369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 was awakened by a terrific crash . . . I could hardly breathe . . . I was put into </a:t>
            </a:r>
            <a:r>
              <a:rPr lang="en-US" dirty="0" smtClean="0"/>
              <a:t>an ambulance </a:t>
            </a:r>
            <a:r>
              <a:rPr lang="en-US" dirty="0"/>
              <a:t>and taken to the base . . . I suppose I resembled a kind of fish with </a:t>
            </a:r>
            <a:r>
              <a:rPr lang="en-US" dirty="0" smtClean="0"/>
              <a:t>my mouth </a:t>
            </a:r>
            <a:r>
              <a:rPr lang="en-US" dirty="0"/>
              <a:t>open gasping for air. It seems as if my lungs were gradually shutting up </a:t>
            </a:r>
            <a:r>
              <a:rPr lang="en-US" dirty="0" smtClean="0"/>
              <a:t>and my </a:t>
            </a:r>
            <a:r>
              <a:rPr lang="en-US" dirty="0"/>
              <a:t>heart pounded away in my ears like the beat of a drum. On looking at the </a:t>
            </a:r>
            <a:r>
              <a:rPr lang="en-US" dirty="0" smtClean="0"/>
              <a:t>chap next </a:t>
            </a:r>
            <a:r>
              <a:rPr lang="en-US" dirty="0"/>
              <a:t>to me I felt sick, for green stuff was oozing from the side of his mouth . . . </a:t>
            </a:r>
            <a:r>
              <a:rPr lang="en-US" dirty="0" smtClean="0"/>
              <a:t>I dozed </a:t>
            </a:r>
            <a:r>
              <a:rPr lang="en-US" dirty="0"/>
              <a:t>off for short periods . . . I was always surprised when I found myself awake</a:t>
            </a:r>
            <a:r>
              <a:rPr lang="en-US" dirty="0" smtClean="0"/>
              <a:t>, for </a:t>
            </a:r>
            <a:r>
              <a:rPr lang="en-US" dirty="0"/>
              <a:t>I felt sure that I would die in my sleep. So little was known about treatment </a:t>
            </a:r>
            <a:r>
              <a:rPr lang="en-US" dirty="0" smtClean="0"/>
              <a:t>for various </a:t>
            </a:r>
            <a:r>
              <a:rPr lang="en-US" dirty="0"/>
              <a:t>gases.</a:t>
            </a:r>
          </a:p>
          <a:p>
            <a:r>
              <a:rPr lang="en-US" dirty="0"/>
              <a:t>—William </a:t>
            </a:r>
            <a:r>
              <a:rPr lang="en-US" dirty="0" err="1"/>
              <a:t>Pressey</a:t>
            </a:r>
            <a:r>
              <a:rPr lang="en-US" dirty="0"/>
              <a:t>, Gassed at Messines Ridge, 1917</a:t>
            </a:r>
          </a:p>
        </p:txBody>
      </p:sp>
    </p:spTree>
    <p:extLst>
      <p:ext uri="{BB962C8B-B14F-4D97-AF65-F5344CB8AC3E}">
        <p14:creationId xmlns:p14="http://schemas.microsoft.com/office/powerpoint/2010/main" val="2039487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There’s a zone</a:t>
            </a:r>
          </a:p>
          <a:p>
            <a:pPr marL="0" indent="0">
              <a:buNone/>
            </a:pPr>
            <a:r>
              <a:rPr lang="en-US" dirty="0"/>
              <a:t>Wild and lone</a:t>
            </a:r>
          </a:p>
          <a:p>
            <a:pPr marL="0" indent="0">
              <a:buNone/>
            </a:pPr>
            <a:r>
              <a:rPr lang="en-US" dirty="0"/>
              <a:t>None claim, none own,</a:t>
            </a:r>
          </a:p>
          <a:p>
            <a:pPr marL="0" indent="0">
              <a:buNone/>
            </a:pPr>
            <a:r>
              <a:rPr lang="en-US" dirty="0"/>
              <a:t>That goes by the name of No-Man’s Land;</a:t>
            </a:r>
          </a:p>
          <a:p>
            <a:pPr marL="0" indent="0">
              <a:buNone/>
            </a:pPr>
            <a:r>
              <a:rPr lang="en-US" dirty="0"/>
              <a:t>Its frontiers are bastioned [defended], and wired, and mined,</a:t>
            </a:r>
          </a:p>
          <a:p>
            <a:pPr marL="0" indent="0">
              <a:buNone/>
            </a:pPr>
            <a:r>
              <a:rPr lang="en-US" dirty="0"/>
              <a:t>The rank [foul] grass shudders and shakes in the wind,</a:t>
            </a:r>
          </a:p>
          <a:p>
            <a:pPr marL="0" indent="0">
              <a:buNone/>
            </a:pPr>
            <a:r>
              <a:rPr lang="en-US" dirty="0"/>
              <a:t>And never a roof nor a tree you </a:t>
            </a:r>
            <a:r>
              <a:rPr lang="en-US" dirty="0" smtClean="0"/>
              <a:t>find</a:t>
            </a:r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No-Man’s Land.</a:t>
            </a:r>
          </a:p>
          <a:p>
            <a:pPr marL="0" indent="0">
              <a:buNone/>
            </a:pPr>
            <a:r>
              <a:rPr lang="en-US" dirty="0"/>
              <a:t>—Major “H. D.’A. B.,” No-Man’s </a:t>
            </a:r>
            <a:r>
              <a:rPr lang="en-US" dirty="0" err="1"/>
              <a:t>Land</a:t>
            </a:r>
            <a:r>
              <a:rPr lang="en-US" dirty="0" err="1" smtClean="0"/>
              <a:t>,exact</a:t>
            </a:r>
            <a:r>
              <a:rPr lang="en-US" dirty="0" smtClean="0"/>
              <a:t> </a:t>
            </a:r>
            <a:r>
              <a:rPr lang="en-US" dirty="0"/>
              <a:t>date unknown</a:t>
            </a:r>
          </a:p>
        </p:txBody>
      </p:sp>
    </p:spTree>
    <p:extLst>
      <p:ext uri="{BB962C8B-B14F-4D97-AF65-F5344CB8AC3E}">
        <p14:creationId xmlns:p14="http://schemas.microsoft.com/office/powerpoint/2010/main" val="3314085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I had taken the position of the three [enemy] ships before submerging, and I </a:t>
            </a:r>
            <a:r>
              <a:rPr lang="en-US" dirty="0" smtClean="0"/>
              <a:t>succeeded in </a:t>
            </a:r>
            <a:r>
              <a:rPr lang="en-US" dirty="0"/>
              <a:t>getting another flash [look] through my periscope before I began </a:t>
            </a:r>
            <a:r>
              <a:rPr lang="en-US" dirty="0" smtClean="0"/>
              <a:t>action. I </a:t>
            </a:r>
            <a:r>
              <a:rPr lang="en-US" dirty="0"/>
              <a:t>soon reached what I regarded as a good shooting point. Then I loosed one </a:t>
            </a:r>
            <a:r>
              <a:rPr lang="en-US" dirty="0" smtClean="0"/>
              <a:t>of my </a:t>
            </a:r>
            <a:r>
              <a:rPr lang="en-US" dirty="0"/>
              <a:t>torpedoes at the middle ship. I was then about twelve feet under water, </a:t>
            </a:r>
            <a:r>
              <a:rPr lang="en-US" dirty="0" smtClean="0"/>
              <a:t>and got </a:t>
            </a:r>
            <a:r>
              <a:rPr lang="en-US" dirty="0"/>
              <a:t>the shot off in good shape . . . I climbed to the surface to get a sight </a:t>
            </a:r>
            <a:r>
              <a:rPr lang="en-US" dirty="0" smtClean="0"/>
              <a:t>through my </a:t>
            </a:r>
            <a:r>
              <a:rPr lang="en-US" dirty="0"/>
              <a:t>tube of the effect, and discovered that the shot had gone straight and true</a:t>
            </a:r>
            <a:r>
              <a:rPr lang="en-US" dirty="0" smtClean="0"/>
              <a:t>, striking </a:t>
            </a:r>
            <a:r>
              <a:rPr lang="en-US" dirty="0"/>
              <a:t>the [enemy] ship . . . There were a fountain of water, a burst of smoke, </a:t>
            </a:r>
            <a:r>
              <a:rPr lang="en-US" dirty="0" smtClean="0"/>
              <a:t>a flash </a:t>
            </a:r>
            <a:r>
              <a:rPr lang="en-US" dirty="0"/>
              <a:t>of fire . . . Then I heard a roar and felt reverberations [a boom] sent </a:t>
            </a:r>
            <a:r>
              <a:rPr lang="en-US" dirty="0" smtClean="0"/>
              <a:t>through the </a:t>
            </a:r>
            <a:r>
              <a:rPr lang="en-US" dirty="0"/>
              <a:t>water by the detonation [explosion]. [The enemy ship] had been broken apart</a:t>
            </a:r>
            <a:r>
              <a:rPr lang="en-US" dirty="0" smtClean="0"/>
              <a:t>, and </a:t>
            </a:r>
            <a:r>
              <a:rPr lang="en-US" dirty="0"/>
              <a:t>sank in a few minutes.</a:t>
            </a:r>
          </a:p>
          <a:p>
            <a:r>
              <a:rPr lang="en-US" dirty="0"/>
              <a:t>—Otto </a:t>
            </a:r>
            <a:r>
              <a:rPr lang="en-US" dirty="0" err="1"/>
              <a:t>Weddigen</a:t>
            </a:r>
            <a:r>
              <a:rPr lang="en-US" dirty="0"/>
              <a:t>, A Memoir of the Sinking of the </a:t>
            </a:r>
            <a:r>
              <a:rPr lang="en-US" dirty="0" err="1"/>
              <a:t>Aboukir</a:t>
            </a:r>
            <a:r>
              <a:rPr lang="en-US" dirty="0" smtClean="0"/>
              <a:t>, </a:t>
            </a:r>
            <a:r>
              <a:rPr lang="en-US" dirty="0" err="1" smtClean="0"/>
              <a:t>Cressy</a:t>
            </a:r>
            <a:r>
              <a:rPr lang="en-US" dirty="0"/>
              <a:t>, and Hogue by U-boat U-9, 1914</a:t>
            </a:r>
          </a:p>
        </p:txBody>
      </p:sp>
    </p:spTree>
    <p:extLst>
      <p:ext uri="{BB962C8B-B14F-4D97-AF65-F5344CB8AC3E}">
        <p14:creationId xmlns:p14="http://schemas.microsoft.com/office/powerpoint/2010/main" val="4084420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Our gun’s crew was busy mounting the . . . gun on the parapet [walls] and </a:t>
            </a:r>
            <a:r>
              <a:rPr lang="en-US" dirty="0" smtClean="0"/>
              <a:t>bringing up </a:t>
            </a:r>
            <a:r>
              <a:rPr lang="en-US" dirty="0"/>
              <a:t>extra ammunition from the dugout . . . I trained my . . . gun on their [</a:t>
            </a:r>
            <a:r>
              <a:rPr lang="en-US" dirty="0" smtClean="0"/>
              <a:t>the enemy</a:t>
            </a:r>
            <a:r>
              <a:rPr lang="en-US" dirty="0"/>
              <a:t>] trench and its bullets were raking the parapet [scraping the wall]. </a:t>
            </a:r>
            <a:r>
              <a:rPr lang="en-US" dirty="0" smtClean="0"/>
              <a:t>Then over </a:t>
            </a:r>
            <a:r>
              <a:rPr lang="en-US" dirty="0"/>
              <a:t>they [the Germans] came, bayonets glistening . . . they looked like </a:t>
            </a:r>
            <a:r>
              <a:rPr lang="en-US" dirty="0" smtClean="0"/>
              <a:t>some horrible </a:t>
            </a:r>
            <a:r>
              <a:rPr lang="en-US" dirty="0"/>
              <a:t>nightmare. All along our trench . . . guns spoke . . . They went down </a:t>
            </a:r>
            <a:r>
              <a:rPr lang="en-US" dirty="0" smtClean="0"/>
              <a:t>in heaps</a:t>
            </a:r>
            <a:r>
              <a:rPr lang="en-US" dirty="0"/>
              <a:t>, but new ones took the place of the fallen. Nothing could stop that mad rush.</a:t>
            </a:r>
          </a:p>
          <a:p>
            <a:r>
              <a:rPr lang="en-US" dirty="0"/>
              <a:t>—Arthur Guy </a:t>
            </a:r>
            <a:r>
              <a:rPr lang="en-US" dirty="0" err="1"/>
              <a:t>Empey</a:t>
            </a:r>
            <a:r>
              <a:rPr lang="en-US" dirty="0"/>
              <a:t>, Over the Top, 1917</a:t>
            </a:r>
          </a:p>
        </p:txBody>
      </p:sp>
    </p:spTree>
    <p:extLst>
      <p:ext uri="{BB962C8B-B14F-4D97-AF65-F5344CB8AC3E}">
        <p14:creationId xmlns:p14="http://schemas.microsoft.com/office/powerpoint/2010/main" val="1992812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7"/>
            <a:ext cx="7615399" cy="483639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100" dirty="0"/>
              <a:t>It was yesterday evening, just as night fell, that it happened. The day had been fairly </a:t>
            </a:r>
            <a:r>
              <a:rPr lang="en-US" sz="3100" dirty="0" smtClean="0"/>
              <a:t>calm . </a:t>
            </a:r>
            <a:r>
              <a:rPr lang="en-US" sz="3100" dirty="0"/>
              <a:t>. . and nothing forewarned us of a German attack. Suddenly one of my comrades shouted</a:t>
            </a:r>
            <a:r>
              <a:rPr lang="en-US" sz="3100" dirty="0" smtClean="0"/>
              <a:t>, “</a:t>
            </a:r>
            <a:r>
              <a:rPr lang="en-US" sz="3100" dirty="0"/>
              <a:t>Hallo! what is this coming down on us? Any one would think it was petroleum [fuel].</a:t>
            </a:r>
            <a:r>
              <a:rPr lang="en-US" sz="3100" dirty="0" smtClean="0"/>
              <a:t>” At </a:t>
            </a:r>
            <a:r>
              <a:rPr lang="en-US" sz="3100" dirty="0"/>
              <a:t>that time we could not believe the truth, but the liquid which began to spray on us </a:t>
            </a:r>
            <a:r>
              <a:rPr lang="en-US" sz="3100" dirty="0" smtClean="0"/>
              <a:t>was certainly </a:t>
            </a:r>
            <a:r>
              <a:rPr lang="en-US" sz="3100" dirty="0"/>
              <a:t>some kind of petroleum. The Germans were pumping it from hoses . . . A </a:t>
            </a:r>
            <a:r>
              <a:rPr lang="en-US" sz="3100" dirty="0" smtClean="0"/>
              <a:t>few seconds </a:t>
            </a:r>
            <a:r>
              <a:rPr lang="en-US" sz="3100" dirty="0"/>
              <a:t>later incendiary [fire-starting] bombs began to rain down on us and the </a:t>
            </a:r>
            <a:r>
              <a:rPr lang="en-US" sz="3100" dirty="0" smtClean="0"/>
              <a:t>whole trench </a:t>
            </a:r>
            <a:r>
              <a:rPr lang="en-US" sz="3100" dirty="0"/>
              <a:t>burst into flame . . . the men began to scream terribly, tearing off their clothes, </a:t>
            </a:r>
            <a:r>
              <a:rPr lang="en-US" sz="3100" dirty="0" smtClean="0"/>
              <a:t>trying to </a:t>
            </a:r>
            <a:r>
              <a:rPr lang="en-US" sz="3100" dirty="0"/>
              <a:t>beat out the flames . . . We had our eyebrows and eyelashes burned off, and </a:t>
            </a:r>
            <a:r>
              <a:rPr lang="en-US" sz="3100" dirty="0" smtClean="0"/>
              <a:t>clothes were </a:t>
            </a:r>
            <a:r>
              <a:rPr lang="en-US" sz="3100" dirty="0"/>
              <a:t>burned in great patches and our flesh was sizzling like roasting meat.</a:t>
            </a:r>
          </a:p>
          <a:p>
            <a:r>
              <a:rPr lang="en-US" dirty="0"/>
              <a:t>—Philip Gibbs, “Story of the Evening of Liquid Flames,” in Soul of the War, 1915</a:t>
            </a:r>
          </a:p>
        </p:txBody>
      </p:sp>
    </p:spTree>
    <p:extLst>
      <p:ext uri="{BB962C8B-B14F-4D97-AF65-F5344CB8AC3E}">
        <p14:creationId xmlns:p14="http://schemas.microsoft.com/office/powerpoint/2010/main" val="4035050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Technology of WWI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642" y="1735138"/>
            <a:ext cx="7313613" cy="40560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 smtClean="0"/>
              <a:t>For each example of technology, analyze both the diagram and description/account.</a:t>
            </a:r>
          </a:p>
          <a:p>
            <a:r>
              <a:rPr lang="en-US" sz="2600" dirty="0" smtClean="0"/>
              <a:t>After you have a good understanding of the technology, answer the following questions in your packet:</a:t>
            </a:r>
          </a:p>
          <a:p>
            <a:pPr lvl="1"/>
            <a:r>
              <a:rPr lang="en-US" sz="2600" dirty="0" smtClean="0"/>
              <a:t>What adjectives would you use to describe the technology?</a:t>
            </a:r>
          </a:p>
          <a:p>
            <a:pPr lvl="1"/>
            <a:r>
              <a:rPr lang="en-US" sz="2600" dirty="0" smtClean="0"/>
              <a:t>What must it have been like for combatants to experience this technology in battle?</a:t>
            </a:r>
          </a:p>
          <a:p>
            <a:pPr lvl="1"/>
            <a:r>
              <a:rPr lang="en-US" sz="2600" dirty="0" smtClean="0"/>
              <a:t>Do you think the technology affected the number of battle casualties?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372118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 Source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Last night Fritz [the Germans] put on a whale of a bombardment [attack], and I </a:t>
            </a:r>
            <a:r>
              <a:rPr lang="en-US" dirty="0" smtClean="0"/>
              <a:t>don’t see </a:t>
            </a:r>
            <a:r>
              <a:rPr lang="en-US" dirty="0"/>
              <a:t>how any of us escaped to tell the story. In the thick of it our communications </a:t>
            </a:r>
            <a:r>
              <a:rPr lang="en-US" dirty="0" smtClean="0"/>
              <a:t>were knocked </a:t>
            </a:r>
            <a:r>
              <a:rPr lang="en-US" dirty="0"/>
              <a:t>out and I was detailed to repair the telephone line . . . Well, I thought of all </a:t>
            </a:r>
            <a:r>
              <a:rPr lang="en-US" dirty="0" smtClean="0"/>
              <a:t>the mean </a:t>
            </a:r>
            <a:r>
              <a:rPr lang="en-US" dirty="0"/>
              <a:t>things I’d done in my life, breathed a little prayer, climbed out of my foxhole, </a:t>
            </a:r>
            <a:r>
              <a:rPr lang="en-US" dirty="0" smtClean="0"/>
              <a:t>and darted </a:t>
            </a:r>
            <a:r>
              <a:rPr lang="en-US" dirty="0"/>
              <a:t>out . . . Flashes of exploding artillery at intervals lighted up the blackness of </a:t>
            </a:r>
            <a:r>
              <a:rPr lang="en-US" dirty="0" smtClean="0"/>
              <a:t>the night</a:t>
            </a:r>
            <a:r>
              <a:rPr lang="en-US" dirty="0"/>
              <a:t>. Explosions of enemy shells on every hand and the scream of big ones going </a:t>
            </a:r>
            <a:r>
              <a:rPr lang="en-US" dirty="0" smtClean="0"/>
              <a:t>overhead to </a:t>
            </a:r>
            <a:r>
              <a:rPr lang="en-US" dirty="0"/>
              <a:t>back areas added to the thunderous uproar so that I could not have heard my </a:t>
            </a:r>
            <a:r>
              <a:rPr lang="en-US" dirty="0" smtClean="0"/>
              <a:t>own voice </a:t>
            </a:r>
            <a:r>
              <a:rPr lang="en-US" dirty="0"/>
              <a:t>had I dared to speak . . . I was splicing [joining] the wire when—Shriek! Bang</a:t>
            </a:r>
            <a:r>
              <a:rPr lang="en-US" dirty="0" smtClean="0"/>
              <a:t>! A </a:t>
            </a:r>
            <a:r>
              <a:rPr lang="en-US" dirty="0"/>
              <a:t>ton of steel came over me.</a:t>
            </a:r>
          </a:p>
          <a:p>
            <a:r>
              <a:rPr lang="en-US" dirty="0"/>
              <a:t>—Corporal Elmer Sherwood, diary entry, October 30, 1918</a:t>
            </a:r>
          </a:p>
        </p:txBody>
      </p:sp>
    </p:spTree>
    <p:extLst>
      <p:ext uri="{BB962C8B-B14F-4D97-AF65-F5344CB8AC3E}">
        <p14:creationId xmlns:p14="http://schemas.microsoft.com/office/powerpoint/2010/main" val="72139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 turned from this extraordinary spectacle in midair to witness another which in all </a:t>
            </a:r>
            <a:r>
              <a:rPr lang="en-US" dirty="0" smtClean="0"/>
              <a:t>my life </a:t>
            </a:r>
            <a:r>
              <a:rPr lang="en-US" dirty="0"/>
              <a:t>at the front I have never seen equaled in horror and awfulness. The picture of it </a:t>
            </a:r>
            <a:r>
              <a:rPr lang="en-US" dirty="0" smtClean="0"/>
              <a:t>has haunted </a:t>
            </a:r>
            <a:r>
              <a:rPr lang="en-US" dirty="0"/>
              <a:t>my dreams during many nights since . . . I saw that a general fight was </a:t>
            </a:r>
            <a:r>
              <a:rPr lang="en-US" dirty="0" smtClean="0"/>
              <a:t>on </a:t>
            </a:r>
            <a:r>
              <a:rPr lang="en-US" dirty="0" err="1" smtClean="0"/>
              <a:t>etween</a:t>
            </a:r>
            <a:r>
              <a:rPr lang="en-US" dirty="0" smtClean="0"/>
              <a:t> </a:t>
            </a:r>
            <a:r>
              <a:rPr lang="en-US" dirty="0"/>
              <a:t>the remaining ten </a:t>
            </a:r>
            <a:r>
              <a:rPr lang="en-US" dirty="0" err="1"/>
              <a:t>Fokkers</a:t>
            </a:r>
            <a:r>
              <a:rPr lang="en-US" dirty="0"/>
              <a:t> and the eight </a:t>
            </a:r>
            <a:r>
              <a:rPr lang="en-US" dirty="0" err="1"/>
              <a:t>Spads</a:t>
            </a:r>
            <a:r>
              <a:rPr lang="en-US" dirty="0"/>
              <a:t> . . . Like a flash [Lieutenant</a:t>
            </a:r>
            <a:r>
              <a:rPr lang="en-US" dirty="0" smtClean="0"/>
              <a:t>] White </a:t>
            </a:r>
            <a:r>
              <a:rPr lang="en-US" dirty="0"/>
              <a:t>zoomed up . . . and made a direct plunge for the enemy machine . . . without </a:t>
            </a:r>
            <a:r>
              <a:rPr lang="en-US" dirty="0" smtClean="0"/>
              <a:t>firing a </a:t>
            </a:r>
            <a:r>
              <a:rPr lang="en-US" dirty="0"/>
              <a:t>shot the heroic White rammed the Fokker head on while the two machines </a:t>
            </a:r>
            <a:r>
              <a:rPr lang="en-US" dirty="0" smtClean="0"/>
              <a:t>were approaching </a:t>
            </a:r>
            <a:r>
              <a:rPr lang="en-US" dirty="0"/>
              <a:t>each other at the rate of 230 miles per hour! It was a horrible yet </a:t>
            </a:r>
            <a:r>
              <a:rPr lang="en-US" dirty="0" smtClean="0"/>
              <a:t>thrilling sight </a:t>
            </a:r>
            <a:r>
              <a:rPr lang="en-US" dirty="0"/>
              <a:t>. . . Wings went through wings and at first glance both the Fokker and the </a:t>
            </a:r>
            <a:r>
              <a:rPr lang="en-US" dirty="0" err="1" smtClean="0"/>
              <a:t>Spad</a:t>
            </a:r>
            <a:r>
              <a:rPr lang="en-US" dirty="0" smtClean="0"/>
              <a:t> seemed </a:t>
            </a:r>
            <a:r>
              <a:rPr lang="en-US" dirty="0"/>
              <a:t>to disintegrate. Fragments filled the air for a moment, then the two </a:t>
            </a:r>
            <a:r>
              <a:rPr lang="en-US" dirty="0" smtClean="0"/>
              <a:t>broken </a:t>
            </a:r>
            <a:r>
              <a:rPr lang="en-US" dirty="0" err="1" smtClean="0"/>
              <a:t>fusilages</a:t>
            </a:r>
            <a:r>
              <a:rPr lang="en-US" dirty="0"/>
              <a:t>, bound together by the terrific collision fell swiftly down and landed in </a:t>
            </a:r>
            <a:r>
              <a:rPr lang="en-US" dirty="0" smtClean="0"/>
              <a:t>one heap </a:t>
            </a:r>
            <a:r>
              <a:rPr lang="en-US" dirty="0"/>
              <a:t>on the bank of the Meuse [River]!</a:t>
            </a:r>
          </a:p>
          <a:p>
            <a:r>
              <a:rPr lang="en-US" dirty="0"/>
              <a:t>—Eddie Rickenbacker, Fighting the Flying Circus, 1919</a:t>
            </a:r>
          </a:p>
        </p:txBody>
      </p:sp>
    </p:spTree>
    <p:extLst>
      <p:ext uri="{BB962C8B-B14F-4D97-AF65-F5344CB8AC3E}">
        <p14:creationId xmlns:p14="http://schemas.microsoft.com/office/powerpoint/2010/main" val="972289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Evaluate the statement: “ WWI was a significantly different war because of the changes and advances in technology.”</a:t>
            </a:r>
          </a:p>
          <a:p>
            <a:pPr lvl="1"/>
            <a:r>
              <a:rPr lang="en-US" sz="3000" dirty="0" smtClean="0"/>
              <a:t>Make sure to use evidence from </a:t>
            </a:r>
            <a:r>
              <a:rPr lang="en-US" sz="3000" smtClean="0"/>
              <a:t>the lessons.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337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9045" r="-69045"/>
          <a:stretch>
            <a:fillRect/>
          </a:stretch>
        </p:blipFill>
        <p:spPr>
          <a:xfrm>
            <a:off x="-666750" y="1034329"/>
            <a:ext cx="10500844" cy="5823671"/>
          </a:xfrm>
        </p:spPr>
      </p:pic>
    </p:spTree>
    <p:extLst>
      <p:ext uri="{BB962C8B-B14F-4D97-AF65-F5344CB8AC3E}">
        <p14:creationId xmlns:p14="http://schemas.microsoft.com/office/powerpoint/2010/main" val="3028044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Airplane</a:t>
            </a:r>
            <a:endParaRPr lang="en-US" dirty="0"/>
          </a:p>
        </p:txBody>
      </p:sp>
      <p:pic>
        <p:nvPicPr>
          <p:cNvPr id="4" name="Content Placeholder 3" descr="Screen Shot 2016-01-07 at 3.09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6" b="-30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9959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23B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2869" r="-12869"/>
          <a:stretch>
            <a:fillRect/>
          </a:stretch>
        </p:blipFill>
        <p:spPr>
          <a:xfrm>
            <a:off x="-86938" y="1227141"/>
            <a:ext cx="9294438" cy="5154609"/>
          </a:xfrm>
        </p:spPr>
      </p:pic>
    </p:spTree>
    <p:extLst>
      <p:ext uri="{BB962C8B-B14F-4D97-AF65-F5344CB8AC3E}">
        <p14:creationId xmlns:p14="http://schemas.microsoft.com/office/powerpoint/2010/main" val="2076068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Artillery</a:t>
            </a:r>
            <a:endParaRPr lang="en-US" dirty="0"/>
          </a:p>
        </p:txBody>
      </p:sp>
      <p:pic>
        <p:nvPicPr>
          <p:cNvPr id="4" name="Content Placeholder 3" descr="Screen Shot 2016-01-07 at 3.09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7" b="-8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4231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3988"/>
            <a:ext cx="7313613" cy="868362"/>
          </a:xfrm>
        </p:spPr>
        <p:txBody>
          <a:bodyPr/>
          <a:lstStyle/>
          <a:p>
            <a:r>
              <a:rPr lang="en-US" dirty="0" smtClean="0"/>
              <a:t>23C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18279" r="-18279"/>
          <a:stretch>
            <a:fillRect/>
          </a:stretch>
        </p:blipFill>
        <p:spPr>
          <a:xfrm>
            <a:off x="-370850" y="1022350"/>
            <a:ext cx="9514850" cy="5276848"/>
          </a:xfrm>
        </p:spPr>
      </p:pic>
    </p:spTree>
    <p:extLst>
      <p:ext uri="{BB962C8B-B14F-4D97-AF65-F5344CB8AC3E}">
        <p14:creationId xmlns:p14="http://schemas.microsoft.com/office/powerpoint/2010/main" val="1092426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Battleship</a:t>
            </a:r>
            <a:endParaRPr lang="en-US" dirty="0"/>
          </a:p>
        </p:txBody>
      </p:sp>
      <p:pic>
        <p:nvPicPr>
          <p:cNvPr id="4" name="Content Placeholder 3" descr="Screen Shot 2016-01-07 at 3.09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" r="-2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9207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4212</TotalTime>
  <Words>1620</Words>
  <Application>Microsoft Macintosh PowerPoint</Application>
  <PresentationFormat>On-screen Show (4:3)</PresentationFormat>
  <Paragraphs>74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Inkwell</vt:lpstr>
      <vt:lpstr>Technology &amp; The Great War</vt:lpstr>
      <vt:lpstr>Warm Up:</vt:lpstr>
      <vt:lpstr>Analyzing Technology of WWI</vt:lpstr>
      <vt:lpstr>23A</vt:lpstr>
      <vt:lpstr>Airplane</vt:lpstr>
      <vt:lpstr>23B</vt:lpstr>
      <vt:lpstr>Artillery</vt:lpstr>
      <vt:lpstr>23C</vt:lpstr>
      <vt:lpstr>Battleship</vt:lpstr>
      <vt:lpstr>23D</vt:lpstr>
      <vt:lpstr>Flamethrower</vt:lpstr>
      <vt:lpstr>23E</vt:lpstr>
      <vt:lpstr>Machine Gun</vt:lpstr>
      <vt:lpstr>23F</vt:lpstr>
      <vt:lpstr>Poison Gas</vt:lpstr>
      <vt:lpstr>23G</vt:lpstr>
      <vt:lpstr>Submarine</vt:lpstr>
      <vt:lpstr>23G</vt:lpstr>
      <vt:lpstr>Tank</vt:lpstr>
      <vt:lpstr>23H</vt:lpstr>
      <vt:lpstr>Trench System</vt:lpstr>
      <vt:lpstr>Activity:</vt:lpstr>
      <vt:lpstr>Primary source 1:</vt:lpstr>
      <vt:lpstr>Primary Source 2</vt:lpstr>
      <vt:lpstr>Primary Source 3</vt:lpstr>
      <vt:lpstr>Primary Source 4</vt:lpstr>
      <vt:lpstr>Primary Source 5</vt:lpstr>
      <vt:lpstr>Primary Source 6</vt:lpstr>
      <vt:lpstr>Primary Source 7</vt:lpstr>
      <vt:lpstr>Primary  Source 8</vt:lpstr>
      <vt:lpstr>Primary Source 9</vt:lpstr>
      <vt:lpstr>Exit Slip:</vt:lpstr>
    </vt:vector>
  </TitlesOfParts>
  <Company>DPS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&amp; The Great War</dc:title>
  <dc:creator>Jon  Poole</dc:creator>
  <cp:lastModifiedBy>Jon  Poole</cp:lastModifiedBy>
  <cp:revision>15</cp:revision>
  <dcterms:created xsi:type="dcterms:W3CDTF">2016-01-07T19:37:49Z</dcterms:created>
  <dcterms:modified xsi:type="dcterms:W3CDTF">2016-01-10T17:50:12Z</dcterms:modified>
</cp:coreProperties>
</file>